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1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35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69"/>
  </p:notesMasterIdLst>
  <p:handoutMasterIdLst>
    <p:handoutMasterId r:id="rId70"/>
  </p:handoutMasterIdLst>
  <p:sldIdLst>
    <p:sldId id="321" r:id="rId2"/>
    <p:sldId id="669" r:id="rId3"/>
    <p:sldId id="725" r:id="rId4"/>
    <p:sldId id="726" r:id="rId5"/>
    <p:sldId id="786" r:id="rId6"/>
    <p:sldId id="740" r:id="rId7"/>
    <p:sldId id="710" r:id="rId8"/>
    <p:sldId id="711" r:id="rId9"/>
    <p:sldId id="633" r:id="rId10"/>
    <p:sldId id="428" r:id="rId11"/>
    <p:sldId id="675" r:id="rId12"/>
    <p:sldId id="803" r:id="rId13"/>
    <p:sldId id="782" r:id="rId14"/>
    <p:sldId id="739" r:id="rId15"/>
    <p:sldId id="766" r:id="rId16"/>
    <p:sldId id="789" r:id="rId17"/>
    <p:sldId id="794" r:id="rId18"/>
    <p:sldId id="767" r:id="rId19"/>
    <p:sldId id="768" r:id="rId20"/>
    <p:sldId id="648" r:id="rId21"/>
    <p:sldId id="772" r:id="rId22"/>
    <p:sldId id="790" r:id="rId23"/>
    <p:sldId id="791" r:id="rId24"/>
    <p:sldId id="792" r:id="rId25"/>
    <p:sldId id="793" r:id="rId26"/>
    <p:sldId id="774" r:id="rId27"/>
    <p:sldId id="706" r:id="rId28"/>
    <p:sldId id="773" r:id="rId29"/>
    <p:sldId id="775" r:id="rId30"/>
    <p:sldId id="784" r:id="rId31"/>
    <p:sldId id="776" r:id="rId32"/>
    <p:sldId id="796" r:id="rId33"/>
    <p:sldId id="797" r:id="rId34"/>
    <p:sldId id="798" r:id="rId35"/>
    <p:sldId id="676" r:id="rId36"/>
    <p:sldId id="677" r:id="rId37"/>
    <p:sldId id="647" r:id="rId38"/>
    <p:sldId id="661" r:id="rId39"/>
    <p:sldId id="650" r:id="rId40"/>
    <p:sldId id="652" r:id="rId41"/>
    <p:sldId id="787" r:id="rId42"/>
    <p:sldId id="788" r:id="rId43"/>
    <p:sldId id="651" r:id="rId44"/>
    <p:sldId id="653" r:id="rId45"/>
    <p:sldId id="804" r:id="rId46"/>
    <p:sldId id="654" r:id="rId47"/>
    <p:sldId id="655" r:id="rId48"/>
    <p:sldId id="656" r:id="rId49"/>
    <p:sldId id="657" r:id="rId50"/>
    <p:sldId id="662" r:id="rId51"/>
    <p:sldId id="658" r:id="rId52"/>
    <p:sldId id="745" r:id="rId53"/>
    <p:sldId id="741" r:id="rId54"/>
    <p:sldId id="742" r:id="rId55"/>
    <p:sldId id="743" r:id="rId56"/>
    <p:sldId id="744" r:id="rId57"/>
    <p:sldId id="746" r:id="rId58"/>
    <p:sldId id="805" r:id="rId59"/>
    <p:sldId id="806" r:id="rId60"/>
    <p:sldId id="807" r:id="rId61"/>
    <p:sldId id="808" r:id="rId62"/>
    <p:sldId id="809" r:id="rId63"/>
    <p:sldId id="810" r:id="rId64"/>
    <p:sldId id="811" r:id="rId65"/>
    <p:sldId id="812" r:id="rId66"/>
    <p:sldId id="761" r:id="rId67"/>
    <p:sldId id="762" r:id="rId68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25"/>
            <p14:sldId id="726"/>
            <p14:sldId id="786"/>
            <p14:sldId id="740"/>
            <p14:sldId id="710"/>
            <p14:sldId id="711"/>
            <p14:sldId id="633"/>
            <p14:sldId id="428"/>
            <p14:sldId id="675"/>
            <p14:sldId id="803"/>
            <p14:sldId id="782"/>
            <p14:sldId id="739"/>
            <p14:sldId id="766"/>
            <p14:sldId id="789"/>
            <p14:sldId id="794"/>
            <p14:sldId id="767"/>
            <p14:sldId id="768"/>
            <p14:sldId id="648"/>
            <p14:sldId id="772"/>
            <p14:sldId id="790"/>
            <p14:sldId id="791"/>
            <p14:sldId id="792"/>
            <p14:sldId id="793"/>
            <p14:sldId id="774"/>
            <p14:sldId id="706"/>
            <p14:sldId id="773"/>
            <p14:sldId id="775"/>
            <p14:sldId id="784"/>
            <p14:sldId id="776"/>
            <p14:sldId id="796"/>
            <p14:sldId id="797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746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1" autoAdjust="0"/>
    <p:restoredTop sz="95896" autoAdjust="0"/>
  </p:normalViewPr>
  <p:slideViewPr>
    <p:cSldViewPr>
      <p:cViewPr varScale="1">
        <p:scale>
          <a:sx n="62" d="100"/>
          <a:sy n="62" d="100"/>
        </p:scale>
        <p:origin x="25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3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105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22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701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1831939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记得实时更新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配合大纲进行介绍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0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58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70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4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2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2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  <p:extLst>
      <p:ext uri="{BB962C8B-B14F-4D97-AF65-F5344CB8AC3E}">
        <p14:creationId xmlns:p14="http://schemas.microsoft.com/office/powerpoint/2010/main" val="351244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5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36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4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3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xmlns="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28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24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3" r:id="rId17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xmlns="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:a16="http://schemas.microsoft.com/office/drawing/2014/main" xmlns="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VIP</a:t>
              </a:r>
              <a:r>
                <a:rPr lang="zh-CN" altLang="en-US" sz="6600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正式课</a:t>
              </a:r>
              <a:endParaRPr lang="zh-CN" altLang="en-US" sz="6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  <p:sp>
          <p:nvSpPr>
            <p:cNvPr id="17" name="TextBox 53">
              <a:extLst>
                <a:ext uri="{FF2B5EF4-FFF2-40B4-BE49-F238E27FC236}">
                  <a16:creationId xmlns:a16="http://schemas.microsoft.com/office/drawing/2014/main" xmlns="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xmlns="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:a16="http://schemas.microsoft.com/office/drawing/2014/main" xmlns="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</a:t>
            </a:r>
            <a:r>
              <a:rPr lang="zh-CN" altLang="en-US" dirty="0" smtClean="0"/>
              <a:t>为什么学习音视频学不好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视频的博客，内容很多，所有的内容会告诉你使用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视频开发的核心在于音视频。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 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255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今晚开启你的瓶颈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18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88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 smtClean="0"/>
              <a:t>什么是音视频</a:t>
            </a:r>
            <a:endParaRPr lang="zh-CN" altLang="en-US" sz="7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H264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定义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 smtClean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是专门去除这些冗余的算法，我们把这种算法称为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编码</a:t>
              </a:r>
              <a:endParaRPr lang="en-US" altLang="zh-CN" sz="3200" dirty="0" smtClean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H264</a:t>
              </a:r>
              <a:r>
                <a:rPr lang="zh-CN" altLang="en-US" sz="3200" dirty="0"/>
                <a:t>是新一代的编码标准，以高压缩高质量和支持多种网络的流媒体传输</a:t>
              </a:r>
              <a:r>
                <a:rPr lang="zh-CN" altLang="en-US" sz="3200" dirty="0" smtClean="0"/>
                <a:t>著称</a:t>
              </a:r>
              <a:endParaRPr lang="en-US" altLang="zh-CN" sz="3200" dirty="0" smtClean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 smtClean="0"/>
                <a:t>像大多数看到的视频，如苍老师的电影，如</a:t>
              </a:r>
              <a:r>
                <a:rPr lang="en-US" altLang="zh-CN" sz="3200" dirty="0" err="1" smtClean="0"/>
                <a:t>rmvb</a:t>
              </a:r>
              <a:r>
                <a:rPr lang="en-US" altLang="zh-CN" sz="3200" dirty="0" smtClean="0"/>
                <a:t>   </a:t>
              </a:r>
              <a:r>
                <a:rPr lang="en-US" altLang="zh-CN" sz="3200" dirty="0" err="1" smtClean="0"/>
                <a:t>avi</a:t>
              </a:r>
              <a:r>
                <a:rPr lang="zh-CN" altLang="en-US" sz="3200" dirty="0"/>
                <a:t> </a:t>
              </a:r>
              <a:r>
                <a:rPr lang="zh-CN" altLang="en-US" sz="3200" dirty="0" smtClean="0"/>
                <a:t>  </a:t>
              </a:r>
              <a:r>
                <a:rPr lang="en-US" altLang="zh-CN" sz="3200" dirty="0" smtClean="0"/>
                <a:t>mp4   </a:t>
              </a:r>
              <a:r>
                <a:rPr lang="en-US" altLang="zh-CN" sz="3200" dirty="0" err="1" smtClean="0"/>
                <a:t>flv</a:t>
              </a:r>
              <a:r>
                <a:rPr lang="en-US" altLang="zh-CN" sz="3200" dirty="0" smtClean="0"/>
                <a:t>   </a:t>
              </a:r>
              <a:r>
                <a:rPr lang="zh-CN" altLang="en-US" sz="3200" dirty="0" smtClean="0"/>
                <a:t>大都是由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进行编码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当然也会有不同的 如 </a:t>
              </a:r>
              <a:r>
                <a:rPr lang="en-US" altLang="zh-CN" sz="3200" dirty="0" smtClean="0"/>
                <a:t>mpeg4   vp9   </a:t>
              </a:r>
              <a:r>
                <a:rPr lang="zh-CN" altLang="en-US" sz="3200" dirty="0" smtClean="0"/>
                <a:t>这样比较冷门的编码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zh-CN" altLang="en-US" sz="3200" dirty="0"/>
                <a:t>无论</a:t>
              </a:r>
              <a:r>
                <a:rPr lang="zh-CN" altLang="en-US" sz="3200" dirty="0" smtClean="0"/>
                <a:t>是</a:t>
              </a:r>
              <a:r>
                <a:rPr lang="en-US" altLang="zh-CN" sz="3200" dirty="0" smtClean="0"/>
                <a:t>h264  mpeg4  vp9 </a:t>
              </a:r>
              <a:r>
                <a:rPr lang="zh-CN" altLang="en-US" sz="3200" dirty="0" smtClean="0"/>
                <a:t>都是基于宏块的方式进行编码，原理是一样的，只不过实现的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一致罢了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1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两大电信联盟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 smtClean="0"/>
              <a:t>H264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804043" cy="2438939"/>
            <a:chOff x="2114694" y="6750350"/>
            <a:chExt cx="6804043" cy="2438939"/>
          </a:xfrm>
        </p:grpSpPr>
        <p:sp>
          <p:nvSpPr>
            <p:cNvPr id="7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国际电信联盟</a:t>
              </a:r>
              <a:r>
                <a:rPr lang="en-US" altLang="zh-CN" sz="4400" dirty="0" smtClean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>
              <a:spLocks/>
            </p:cNvSpPr>
            <p:nvPr/>
          </p:nvSpPr>
          <p:spPr>
            <a:xfrm>
              <a:off x="278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国际标准化组织</a:t>
              </a:r>
              <a:r>
                <a:rPr lang="en-US" altLang="zh-CN" sz="4400" dirty="0" smtClean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 smtClean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在江湖打了</a:t>
            </a:r>
            <a:r>
              <a:rPr lang="en-US" altLang="zh-CN" sz="6000" dirty="0" smtClean="0"/>
              <a:t>10</a:t>
            </a:r>
            <a:r>
              <a:rPr lang="zh-CN" altLang="en-US" sz="6000" dirty="0" smtClean="0"/>
              <a:t>年</a:t>
            </a:r>
            <a:endParaRPr lang="zh-CN" altLang="en-US" sz="6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>
              <a:spLocks/>
            </p:cNvSpPr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H264       MPEG4 AVC</a:t>
              </a:r>
              <a:endParaRPr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6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ITU-T </a:t>
            </a:r>
            <a:r>
              <a:rPr lang="zh-CN" altLang="en-US" dirty="0" smtClean="0"/>
              <a:t>视频编码发展历程</a:t>
            </a:r>
            <a:endParaRPr lang="zh-CN" altLang="en-US" dirty="0"/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其他参与者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4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3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H261</a:t>
            </a:r>
            <a:r>
              <a:rPr lang="zh-CN" altLang="en-US" sz="6000" dirty="0" smtClean="0"/>
              <a:t>奠定的技术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3254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为什么需要对视频进行编码</a:t>
            </a:r>
          </a:p>
        </p:txBody>
      </p:sp>
    </p:spTree>
    <p:extLst>
      <p:ext uri="{BB962C8B-B14F-4D97-AF65-F5344CB8AC3E}">
        <p14:creationId xmlns:p14="http://schemas.microsoft.com/office/powerpoint/2010/main" val="26142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 smtClean="0">
                <a:solidFill>
                  <a:schemeClr val="tx1"/>
                </a:solidFill>
              </a:rPr>
              <a:t>30</a:t>
            </a:r>
            <a:r>
              <a:rPr lang="zh-CN" altLang="en-US" sz="2800" dirty="0" smtClean="0">
                <a:solidFill>
                  <a:schemeClr val="tx1"/>
                </a:solidFill>
              </a:rPr>
              <a:t>公斤重，可见保存视频数据如此难。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 smtClean="0">
                <a:solidFill>
                  <a:schemeClr val="tx1"/>
                </a:solidFill>
              </a:rPr>
              <a:t>一</a:t>
            </a:r>
            <a:r>
              <a:rPr lang="zh-CN" altLang="en-US" sz="2800" dirty="0">
                <a:solidFill>
                  <a:schemeClr val="tx1"/>
                </a:solidFill>
              </a:rPr>
              <a:t>张</a:t>
            </a:r>
            <a:r>
              <a:rPr lang="en-US" altLang="zh-CN" sz="2800" dirty="0" smtClean="0">
                <a:solidFill>
                  <a:schemeClr val="tx1"/>
                </a:solidFill>
              </a:rPr>
              <a:t>DVD</a:t>
            </a:r>
            <a:r>
              <a:rPr lang="zh-CN" altLang="en-US" sz="2800" dirty="0" smtClean="0">
                <a:solidFill>
                  <a:schemeClr val="tx1"/>
                </a:solidFill>
              </a:rPr>
              <a:t>或者</a:t>
            </a:r>
            <a:r>
              <a:rPr lang="en-US" altLang="zh-CN" sz="2800" dirty="0" smtClean="0">
                <a:solidFill>
                  <a:schemeClr val="tx1"/>
                </a:solidFill>
              </a:rPr>
              <a:t>1G</a:t>
            </a:r>
            <a:r>
              <a:rPr lang="zh-CN" altLang="en-US" sz="2800" dirty="0" smtClean="0">
                <a:solidFill>
                  <a:schemeClr val="tx1"/>
                </a:solidFill>
              </a:rPr>
              <a:t>的磁盘只能</a:t>
            </a:r>
            <a:r>
              <a:rPr lang="zh-CN" altLang="en-US" sz="2800" dirty="0">
                <a:solidFill>
                  <a:schemeClr val="tx1"/>
                </a:solidFill>
              </a:rPr>
              <a:t>存储几秒钟的未压缩数字视频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</a:t>
            </a:r>
            <a:r>
              <a:rPr lang="zh-CN" altLang="en-US" sz="2800" dirty="0" smtClean="0">
                <a:solidFill>
                  <a:schemeClr val="accent2"/>
                </a:solidFill>
              </a:rPr>
              <a:t>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编码</a:t>
            </a:r>
            <a:endParaRPr lang="zh-CN" altLang="en-US" sz="3200" b="1" dirty="0"/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压缩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94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 smtClean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0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</a:t>
            </a:r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组成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99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</a:t>
            </a:r>
            <a:r>
              <a:rPr lang="zh-CN" altLang="en-US" dirty="0" smtClean="0"/>
              <a:t>视频文件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封装格式与编码格式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格式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0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如何解码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0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418" y="6216472"/>
            <a:ext cx="3086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2000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</a:t>
            </a:r>
            <a:r>
              <a:rPr lang="zh-CN" altLang="en-US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33" y="6023751"/>
            <a:ext cx="3567420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</a:t>
            </a:r>
            <a:r>
              <a:rPr lang="en-US" altLang="zh-CN" sz="2000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River</a:t>
            </a:r>
            <a:r>
              <a:rPr lang="zh-CN" altLang="en-US" sz="2000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</a:t>
            </a:r>
            <a:r>
              <a:rPr lang="en-US" altLang="zh-CN" sz="20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Android开发入门与实战第二版》</a:t>
            </a:r>
            <a:r>
              <a:rPr lang="en-US" altLang="zh-CN" sz="2000" dirty="0" err="1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作者之一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5809" y="6118917"/>
            <a:ext cx="3207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同城项目负责人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10" y="2336787"/>
            <a:ext cx="3032852" cy="3057961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56014" y="8240294"/>
            <a:ext cx="18177344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17" y="2307536"/>
            <a:ext cx="2876669" cy="3019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33" y="2349001"/>
            <a:ext cx="3072761" cy="303353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217" y="6184461"/>
            <a:ext cx="3279556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2079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科技大学计算机相关专业硕士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，腾讯架构师</a:t>
            </a:r>
            <a:r>
              <a:rPr lang="en-US" altLang="zh-CN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218" y="2367700"/>
            <a:ext cx="2804339" cy="2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09587" y="377033"/>
            <a:ext cx="10799787" cy="1100907"/>
          </a:xfrm>
        </p:spPr>
        <p:txBody>
          <a:bodyPr/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8493580" y="6124299"/>
            <a:ext cx="3279556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31" y="2367699"/>
            <a:ext cx="2951347" cy="29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845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13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1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音视频编码鼻祖</a:t>
            </a:r>
            <a:r>
              <a:rPr lang="en-US" altLang="zh-CN" sz="6000" dirty="0" smtClean="0"/>
              <a:t>H261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16719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冯诺依曼计算机先河与</a:t>
            </a:r>
            <a:r>
              <a:rPr lang="en-US" altLang="zh-CN" dirty="0" smtClean="0"/>
              <a:t>H621</a:t>
            </a:r>
            <a:r>
              <a:rPr lang="zh-CN" altLang="en-US" dirty="0" smtClean="0"/>
              <a:t>编码</a:t>
            </a:r>
            <a:r>
              <a:rPr lang="zh-CN" altLang="en-US" dirty="0"/>
              <a:t>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94" y="3375175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DSP</a:t>
            </a:r>
            <a:r>
              <a:rPr lang="zh-CN" altLang="en-US" dirty="0" smtClean="0"/>
              <a:t>芯片主要做视频编解码器的工作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 smtClean="0"/>
              <a:t>DSP</a:t>
            </a:r>
            <a:r>
              <a:rPr lang="zh-CN" altLang="en-US" sz="3200" dirty="0" smtClean="0"/>
              <a:t>芯片内部</a:t>
            </a:r>
            <a:r>
              <a:rPr lang="zh-CN" altLang="en-US" sz="3200" dirty="0"/>
              <a:t>的视频编码器</a:t>
            </a:r>
            <a:r>
              <a:rPr lang="zh-CN" altLang="en-US" sz="3200" dirty="0" smtClean="0"/>
              <a:t>流程</a:t>
            </a:r>
            <a:r>
              <a:rPr lang="en-US" altLang="zh-CN" sz="3200" dirty="0" smtClean="0"/>
              <a:t>: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8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视频编码流程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175"/>
            <a:ext cx="13384503" cy="81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F9AB5754-783A-4D65-AC69-504D6D0BBA55}"/>
              </a:ext>
            </a:extLst>
          </p:cNvPr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  <p:extLst>
      <p:ext uri="{BB962C8B-B14F-4D97-AF65-F5344CB8AC3E}">
        <p14:creationId xmlns:p14="http://schemas.microsoft.com/office/powerpoint/2010/main" val="38664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1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CDB869A-6D5F-41E7-BBFD-BAC6398D1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64802E3-F737-44B4-8C02-B66A19AFA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78549C0-E974-4713-97E9-1C8F5896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="" xmlns:a16="http://schemas.microsoft.com/office/drawing/2014/main" id="{5815A802-2E69-42CD-882F-3B3FD1654EA0}"/>
              </a:ext>
            </a:extLst>
          </p:cNvPr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>
            <a:extLst>
              <a:ext uri="{FF2B5EF4-FFF2-40B4-BE49-F238E27FC236}">
                <a16:creationId xmlns="" xmlns:a16="http://schemas.microsoft.com/office/drawing/2014/main" id="{2B416494-C065-4ABC-848A-963E83B4F1F1}"/>
              </a:ext>
            </a:extLst>
          </p:cNvPr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E8A37741-BE67-4E90-94CA-4CE8A8D8A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4C15F859-2EAA-442A-BBF4-6FC9AE23F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="" xmlns:a16="http://schemas.microsoft.com/office/drawing/2014/main" id="{7B13E7AC-D1B3-4CD3-9849-3D4F898424D9}"/>
              </a:ext>
            </a:extLst>
          </p:cNvPr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="" xmlns:a16="http://schemas.microsoft.com/office/drawing/2014/main" id="{1BCC1300-0FE5-4EEC-98D5-EA52BD69D47D}"/>
              </a:ext>
            </a:extLst>
          </p:cNvPr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73125"/>
            <a:ext cx="21598496" cy="1100907"/>
          </a:xfrm>
        </p:spPr>
        <p:txBody>
          <a:bodyPr/>
          <a:lstStyle/>
          <a:p>
            <a:r>
              <a:rPr lang="zh-CN" altLang="en-US" dirty="0" smtClean="0"/>
              <a:t>报名咨询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980205" y="3994145"/>
            <a:ext cx="4528334" cy="5783094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694" y="3600175"/>
            <a:ext cx="5964996" cy="63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36C3871E-DF65-46C7-8805-9F308CDB9EF4}"/>
              </a:ext>
            </a:extLst>
          </p:cNvPr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="" xmlns:a16="http://schemas.microsoft.com/office/drawing/2014/main" id="{13CB9D3B-7A84-4A78-8A4A-E112CD56E44E}"/>
              </a:ext>
            </a:extLst>
          </p:cNvPr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="" xmlns:a16="http://schemas.microsoft.com/office/drawing/2014/main" id="{95032B92-9CB6-4D88-9F07-3B4D2A35FACA}"/>
              </a:ext>
            </a:extLst>
          </p:cNvPr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="" xmlns:a16="http://schemas.microsoft.com/office/drawing/2014/main" id="{956FEC90-708E-465F-8361-D7AD4C1DEA72}"/>
              </a:ext>
            </a:extLst>
          </p:cNvPr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="" xmlns:a16="http://schemas.microsoft.com/office/drawing/2014/main" id="{AFFCC1B5-7C10-482B-A4B6-F129E3829338}"/>
              </a:ext>
            </a:extLst>
          </p:cNvPr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>
            <a:extLst>
              <a:ext uri="{FF2B5EF4-FFF2-40B4-BE49-F238E27FC236}">
                <a16:creationId xmlns=""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>
            <a:extLst>
              <a:ext uri="{FF2B5EF4-FFF2-40B4-BE49-F238E27FC236}">
                <a16:creationId xmlns="" xmlns:a16="http://schemas.microsoft.com/office/drawing/2014/main" id="{CB77440A-EF45-429E-B69E-A2B0B59A3012}"/>
              </a:ext>
            </a:extLst>
          </p:cNvPr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>
            <a:extLst>
              <a:ext uri="{FF2B5EF4-FFF2-40B4-BE49-F238E27FC236}">
                <a16:creationId xmlns="" xmlns:a16="http://schemas.microsoft.com/office/drawing/2014/main" id="{60D4342A-2AF9-4369-A56F-86DEE11327BF}"/>
              </a:ext>
            </a:extLst>
          </p:cNvPr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38354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sp>
        <p:nvSpPr>
          <p:cNvPr id="5" name="文本框 10">
            <a:extLst>
              <a:ext uri="{FF2B5EF4-FFF2-40B4-BE49-F238E27FC236}">
                <a16:creationId xmlns=""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</a:t>
            </a:r>
            <a:r>
              <a:rPr lang="zh-CN" altLang="en-US" sz="2800" dirty="0" smtClean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在动  背景没有动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7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8FE0C66-AE8E-4E21-A591-786F12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  <p:extLst>
      <p:ext uri="{BB962C8B-B14F-4D97-AF65-F5344CB8AC3E}">
        <p14:creationId xmlns:p14="http://schemas.microsoft.com/office/powerpoint/2010/main" val="42868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13706763" y="5163825"/>
            <a:ext cx="6509789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09B495A-4969-4A5D-B568-5330BF8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>
            <a:extLst>
              <a:ext uri="{FF2B5EF4-FFF2-40B4-BE49-F238E27FC236}">
                <a16:creationId xmlns="" xmlns:a16="http://schemas.microsoft.com/office/drawing/2014/main" id="{FF5E6A2E-3BB0-4300-9386-BAED0706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1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9460F56-F604-4454-85E1-CDF0E94F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90C0CC4F-0307-49F6-B606-4C3655F43301}"/>
              </a:ext>
            </a:extLst>
          </p:cNvPr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97CD66A-E981-4BE1-80B8-20D6C0D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58" y="7961646"/>
            <a:ext cx="4382695" cy="34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F18DC311-86C4-442C-9CB8-2076881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722FC54-0B97-44A4-ACF3-7474FCCD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7D64748-AD47-4AF5-9636-745E7AA2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="" xmlns:a16="http://schemas.microsoft.com/office/drawing/2014/main" id="{BE71B21C-ACF3-4E4F-B1AB-89EFB4A86C84}"/>
              </a:ext>
            </a:extLst>
          </p:cNvPr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>
            <a:extLst>
              <a:ext uri="{FF2B5EF4-FFF2-40B4-BE49-F238E27FC236}">
                <a16:creationId xmlns="" xmlns:a16="http://schemas.microsoft.com/office/drawing/2014/main" id="{31CA411E-0FCF-43CC-A8C1-F05074F2B3FC}"/>
              </a:ext>
            </a:extLst>
          </p:cNvPr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7E0B492F-0B57-4F69-9A03-1ECDAE084E57}"/>
              </a:ext>
            </a:extLst>
          </p:cNvPr>
          <p:cNvCxnSpPr>
            <a:cxnSpLocks/>
          </p:cNvCxnSpPr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63520" y="4951108"/>
            <a:ext cx="19990115" cy="44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65" indent="-514365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视频流</a:t>
            </a:r>
            <a:r>
              <a:rPr lang="en-US" altLang="zh-CN" sz="3200" dirty="0"/>
              <a:t>H264 H265</a:t>
            </a:r>
            <a:r>
              <a:rPr lang="zh-CN" altLang="en-US" sz="3200" dirty="0"/>
              <a:t>的组装原理切片</a:t>
            </a:r>
            <a:r>
              <a:rPr lang="en-US" altLang="zh-CN" sz="3200" dirty="0"/>
              <a:t>NAL</a:t>
            </a:r>
            <a:r>
              <a:rPr lang="zh-CN" altLang="en-US" sz="3200" dirty="0" smtClean="0"/>
              <a:t>单元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 smtClean="0"/>
              <a:t>I</a:t>
            </a:r>
            <a:r>
              <a:rPr lang="zh-CN" altLang="en-US" sz="3200" dirty="0"/>
              <a:t>帧 </a:t>
            </a:r>
            <a:r>
              <a:rPr lang="en-US" altLang="zh-CN" sz="3200" dirty="0"/>
              <a:t>P</a:t>
            </a:r>
            <a:r>
              <a:rPr lang="zh-CN" altLang="en-US" sz="3200" dirty="0"/>
              <a:t>帧 </a:t>
            </a:r>
            <a:r>
              <a:rPr lang="en-US" altLang="zh-CN" sz="3200" dirty="0"/>
              <a:t>B</a:t>
            </a:r>
            <a:r>
              <a:rPr lang="zh-CN" altLang="en-US" sz="3200" dirty="0"/>
              <a:t>帧 深度</a:t>
            </a:r>
            <a:r>
              <a:rPr lang="zh-CN" altLang="en-US" sz="3200" dirty="0" smtClean="0"/>
              <a:t>详解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切片</a:t>
            </a:r>
            <a:r>
              <a:rPr lang="en-US" altLang="zh-CN" sz="3200" dirty="0"/>
              <a:t>slice</a:t>
            </a:r>
            <a:r>
              <a:rPr lang="zh-CN" altLang="en-US" sz="3200" dirty="0"/>
              <a:t>与宏块，运动</a:t>
            </a:r>
            <a:r>
              <a:rPr lang="zh-CN" altLang="en-US" sz="3200" dirty="0" smtClean="0"/>
              <a:t>矢量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 smtClean="0"/>
              <a:t>H264</a:t>
            </a:r>
            <a:r>
              <a:rPr lang="zh-CN" altLang="en-US" sz="3200" dirty="0"/>
              <a:t>与</a:t>
            </a:r>
            <a:r>
              <a:rPr lang="en-US" altLang="zh-CN" sz="3200" dirty="0"/>
              <a:t>H265</a:t>
            </a:r>
            <a:r>
              <a:rPr lang="zh-CN" altLang="en-US" sz="3200" dirty="0"/>
              <a:t>的区别与面</a:t>
            </a:r>
            <a:r>
              <a:rPr lang="zh-CN" altLang="en-US" sz="3200" dirty="0" smtClean="0"/>
              <a:t>试题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024" b="1" dirty="0" smtClean="0"/>
          </a:p>
          <a:p>
            <a:r>
              <a:rPr lang="zh-CN" altLang="en-US" sz="3024" b="1" dirty="0" smtClean="0"/>
              <a:t>精彩</a:t>
            </a:r>
            <a:r>
              <a:rPr lang="zh-CN" altLang="en-US" sz="3024" b="1" dirty="0"/>
              <a:t>内容 </a:t>
            </a:r>
            <a:r>
              <a:rPr lang="en-US" altLang="zh-CN" sz="3024" b="1" dirty="0"/>
              <a:t>20:05</a:t>
            </a:r>
            <a:r>
              <a:rPr lang="zh-CN" altLang="en-US" sz="3024" b="1" dirty="0"/>
              <a:t>准时直播分享干货</a:t>
            </a:r>
            <a:endParaRPr lang="zh-CN" altLang="en-US" sz="2646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2163520" y="2592392"/>
            <a:ext cx="136080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H264 H265</a:t>
            </a:r>
            <a:r>
              <a:rPr lang="zh-CN" altLang="en-US" sz="6000" dirty="0"/>
              <a:t>码流深度</a:t>
            </a:r>
            <a:r>
              <a:rPr lang="zh-CN" altLang="en-US" sz="6000" dirty="0" smtClean="0"/>
              <a:t>分析</a:t>
            </a:r>
            <a:endParaRPr lang="en-US" altLang="zh-CN" sz="6000" dirty="0" smtClean="0"/>
          </a:p>
          <a:p>
            <a:r>
              <a:rPr lang="zh-CN" altLang="en-US" sz="6000" dirty="0" smtClean="0"/>
              <a:t>深</a:t>
            </a:r>
            <a:r>
              <a:rPr lang="zh-CN" altLang="en-US" sz="6000" dirty="0"/>
              <a:t>挖视频底层原理</a:t>
            </a:r>
            <a:endParaRPr lang="zh-CN" altLang="en-US" sz="1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音视频编码中的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sps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与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pps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的设计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5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为什么采用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YUV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而不采用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RGB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3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 smtClean="0"/>
              <a:t>YUV</a:t>
            </a:r>
            <a:r>
              <a:rPr lang="zh-CN" altLang="en-US" dirty="0" smtClean="0"/>
              <a:t>而</a:t>
            </a:r>
            <a:r>
              <a:rPr lang="zh-CN" altLang="en-US" dirty="0"/>
              <a:t>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0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="" xmlns:a16="http://schemas.microsoft.com/office/drawing/2014/main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="" xmlns:a16="http://schemas.microsoft.com/office/drawing/2014/main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="" xmlns:a16="http://schemas.microsoft.com/office/drawing/2014/main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="" xmlns:a16="http://schemas.microsoft.com/office/drawing/2014/main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="" xmlns:a16="http://schemas.microsoft.com/office/drawing/2014/main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="" xmlns:a16="http://schemas.microsoft.com/office/drawing/2014/main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="" xmlns:a16="http://schemas.microsoft.com/office/drawing/2014/main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="" xmlns:a16="http://schemas.microsoft.com/office/drawing/2014/main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="" xmlns:a16="http://schemas.microsoft.com/office/drawing/2014/main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="" xmlns:a16="http://schemas.microsoft.com/office/drawing/2014/main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="" xmlns:a16="http://schemas.microsoft.com/office/drawing/2014/main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42664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="" xmlns:a16="http://schemas.microsoft.com/office/drawing/2014/main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="" xmlns:a16="http://schemas.microsoft.com/office/drawing/2014/main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0082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1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1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399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399" dirty="0"/>
          </a:p>
        </p:txBody>
      </p:sp>
    </p:spTree>
    <p:extLst>
      <p:ext uri="{BB962C8B-B14F-4D97-AF65-F5344CB8AC3E}">
        <p14:creationId xmlns:p14="http://schemas.microsoft.com/office/powerpoint/2010/main" val="20972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 smtClean="0">
                <a:latin typeface="思源黑体 CN Bold" panose="020B0800000000000000" charset="-122"/>
                <a:ea typeface="思源黑体 CN Bold" panose="020B0800000000000000" charset="-122"/>
              </a:rPr>
              <a:t>MediaCodec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9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 smtClean="0"/>
              <a:t>MediaCodec</a:t>
            </a:r>
            <a:r>
              <a:rPr lang="zh-CN" altLang="en-US" sz="8800" dirty="0" smtClean="0"/>
              <a:t>通过</a:t>
            </a:r>
            <a:r>
              <a:rPr lang="zh-CN" altLang="en-US" sz="8800" dirty="0"/>
              <a:t>访问底层的编解码器</a:t>
            </a:r>
            <a:endParaRPr lang="zh-CN" altLang="en-US" dirty="0"/>
          </a:p>
        </p:txBody>
      </p:sp>
      <p:sp>
        <p:nvSpPr>
          <p:cNvPr id="7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 smtClean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Sdk</a:t>
            </a:r>
            <a:r>
              <a:rPr lang="zh-CN" altLang="en-US" sz="2400" dirty="0" smtClean="0">
                <a:solidFill>
                  <a:srgbClr val="FF0000"/>
                </a:solidFill>
              </a:rPr>
              <a:t>层  </a:t>
            </a:r>
            <a:r>
              <a:rPr lang="en-US" altLang="zh-CN" sz="2400" dirty="0" smtClean="0">
                <a:solidFill>
                  <a:srgbClr val="FF0000"/>
                </a:solidFill>
              </a:rPr>
              <a:t>Native</a:t>
            </a:r>
            <a:r>
              <a:rPr lang="zh-CN" altLang="en-US" sz="2400" dirty="0" smtClean="0">
                <a:solidFill>
                  <a:srgbClr val="FF0000"/>
                </a:solidFill>
              </a:rPr>
              <a:t>层，还是</a:t>
            </a:r>
            <a:r>
              <a:rPr lang="en-US" altLang="zh-CN" sz="2400" dirty="0" smtClean="0">
                <a:solidFill>
                  <a:srgbClr val="FF0000"/>
                </a:solidFill>
              </a:rPr>
              <a:t>CPU</a:t>
            </a:r>
            <a:r>
              <a:rPr lang="zh-CN" altLang="en-US" sz="2400" dirty="0" smtClean="0">
                <a:solidFill>
                  <a:srgbClr val="FF0000"/>
                </a:solidFill>
              </a:rPr>
              <a:t>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>
            <a:extLst>
              <a:ext uri="{FF2B5EF4-FFF2-40B4-BE49-F238E27FC236}">
                <a16:creationId xmlns:a16="http://schemas.microsoft.com/office/drawing/2014/main" xmlns="" id="{71FBCDB7-A784-49F6-982C-0E657C261630}"/>
              </a:ext>
            </a:extLst>
          </p:cNvPr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="" id="{FF717F27-AEFA-42AD-A144-267B78F03F8B}"/>
                </a:ext>
              </a:extLst>
            </p:cNvPr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>
              <a:extLst>
                <a:ext uri="{FF2B5EF4-FFF2-40B4-BE49-F238E27FC236}">
                  <a16:creationId xmlns:a16="http://schemas.microsoft.com/office/drawing/2014/main" xmlns="" id="{904C03C2-7596-4128-A9EC-4E5AB8FB10D9}"/>
                </a:ext>
              </a:extLst>
            </p:cNvPr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音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xmlns="" id="{B1845E35-C357-4BA9-84E6-45B55275665A}"/>
              </a:ext>
            </a:extLst>
          </p:cNvPr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EC7E5998-4C23-47CE-8FF8-01E931F4A869}"/>
                </a:ext>
              </a:extLst>
            </p:cNvPr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>
                <a:extLst>
                  <a:ext uri="{FF2B5EF4-FFF2-40B4-BE49-F238E27FC236}">
                    <a16:creationId xmlns:a16="http://schemas.microsoft.com/office/drawing/2014/main" xmlns="" id="{96644146-FD55-4412-807C-A9DA6D8F10E9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îṩľíḋe">
                <a:extLst>
                  <a:ext uri="{FF2B5EF4-FFF2-40B4-BE49-F238E27FC236}">
                    <a16:creationId xmlns:a16="http://schemas.microsoft.com/office/drawing/2014/main" xmlns="" id="{25F03D11-E6A2-46D7-9606-24C83CE9483D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í$ḷíďê">
                <a:extLst>
                  <a:ext uri="{FF2B5EF4-FFF2-40B4-BE49-F238E27FC236}">
                    <a16:creationId xmlns:a16="http://schemas.microsoft.com/office/drawing/2014/main" xmlns="" id="{EEB8D930-7F14-4A48-820F-ECBC99D506B6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C531E749-6E6A-4588-A674-50C86EC61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>
                <a:extLst>
                  <a:ext uri="{FF2B5EF4-FFF2-40B4-BE49-F238E27FC236}">
                    <a16:creationId xmlns:a16="http://schemas.microsoft.com/office/drawing/2014/main" xmlns="" id="{C4D546B1-0C0A-4EB7-88D7-ECC1AB5D8115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</a:p>
            </p:txBody>
          </p:sp>
          <p:sp>
            <p:nvSpPr>
              <p:cNvPr id="41" name="ï$1îḓè">
                <a:extLst>
                  <a:ext uri="{FF2B5EF4-FFF2-40B4-BE49-F238E27FC236}">
                    <a16:creationId xmlns:a16="http://schemas.microsoft.com/office/drawing/2014/main" xmlns="" id="{4E98EC80-1BFE-42B9-80D8-EE0B9132EA8A}"/>
                  </a:ext>
                </a:extLst>
              </p:cNvPr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直播（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腾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xmlns="" id="{794F2E0C-1545-45C7-BDDC-08B2B73C56A0}"/>
                </a:ext>
              </a:extLst>
            </p:cNvPr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>
                <a:extLst>
                  <a:ext uri="{FF2B5EF4-FFF2-40B4-BE49-F238E27FC236}">
                    <a16:creationId xmlns:a16="http://schemas.microsoft.com/office/drawing/2014/main" xmlns="" id="{FE038554-2D6A-4822-9A3C-CF3D7EAA8570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" name="î$ļiḍè">
                <a:extLst>
                  <a:ext uri="{FF2B5EF4-FFF2-40B4-BE49-F238E27FC236}">
                    <a16:creationId xmlns:a16="http://schemas.microsoft.com/office/drawing/2014/main" xmlns="" id="{289423F1-8C42-447F-AF09-493D038537C1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iṩļïḓê">
                <a:extLst>
                  <a:ext uri="{FF2B5EF4-FFF2-40B4-BE49-F238E27FC236}">
                    <a16:creationId xmlns:a16="http://schemas.microsoft.com/office/drawing/2014/main" xmlns="" id="{BF1AA53E-BD3E-4A76-A54D-CAF1C95F36DD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6F029590-4136-4DBA-9A62-44833A639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>
                <a:extLst>
                  <a:ext uri="{FF2B5EF4-FFF2-40B4-BE49-F238E27FC236}">
                    <a16:creationId xmlns:a16="http://schemas.microsoft.com/office/drawing/2014/main" xmlns="" id="{58217DFD-C0EF-4A30-BAAF-D624D0E34C04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</a:p>
            </p:txBody>
          </p:sp>
          <p:sp>
            <p:nvSpPr>
              <p:cNvPr id="35" name="isľíḑè">
                <a:extLst>
                  <a:ext uri="{FF2B5EF4-FFF2-40B4-BE49-F238E27FC236}">
                    <a16:creationId xmlns:a16="http://schemas.microsoft.com/office/drawing/2014/main" xmlns="" id="{D4AEDC30-1F36-4598-8C8B-8F5AC9E4CFFF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61BDEFEF-8C9B-40C6-A17E-9EADE48F06C1}"/>
                </a:ext>
              </a:extLst>
            </p:cNvPr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>
                <a:extLst>
                  <a:ext uri="{FF2B5EF4-FFF2-40B4-BE49-F238E27FC236}">
                    <a16:creationId xmlns:a16="http://schemas.microsoft.com/office/drawing/2014/main" xmlns="" id="{3FF54F34-98A6-4A52-894D-C87D1BC26353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îṩľíḋe">
                <a:extLst>
                  <a:ext uri="{FF2B5EF4-FFF2-40B4-BE49-F238E27FC236}">
                    <a16:creationId xmlns:a16="http://schemas.microsoft.com/office/drawing/2014/main" xmlns="" id="{8E419898-AA93-4AD9-B887-8488A59F22CE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9" name="í$ḷíďê">
                <a:extLst>
                  <a:ext uri="{FF2B5EF4-FFF2-40B4-BE49-F238E27FC236}">
                    <a16:creationId xmlns:a16="http://schemas.microsoft.com/office/drawing/2014/main" xmlns="" id="{B19C0BE7-B27F-41B4-8680-3F5B6F21C850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xmlns="" id="{E4FE3D50-62C9-43F3-98AB-2FCE8F673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>
                <a:extLst>
                  <a:ext uri="{FF2B5EF4-FFF2-40B4-BE49-F238E27FC236}">
                    <a16:creationId xmlns:a16="http://schemas.microsoft.com/office/drawing/2014/main" xmlns="" id="{79CC2581-102B-4E4C-A70D-D476C9CF9C0B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ï$1îḓè">
                <a:extLst>
                  <a:ext uri="{FF2B5EF4-FFF2-40B4-BE49-F238E27FC236}">
                    <a16:creationId xmlns:a16="http://schemas.microsoft.com/office/drawing/2014/main" xmlns="" id="{667E7836-260F-4EF5-A6E3-8A5A97769496}"/>
                  </a:ext>
                </a:extLst>
              </p:cNvPr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="" id="{E5C1E59B-C89B-4CE3-89F5-025E540A1C7A}"/>
                </a:ext>
              </a:extLst>
            </p:cNvPr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>
                <a:extLst>
                  <a:ext uri="{FF2B5EF4-FFF2-40B4-BE49-F238E27FC236}">
                    <a16:creationId xmlns:a16="http://schemas.microsoft.com/office/drawing/2014/main" xmlns="" id="{37B6E630-D3FF-44E3-84B7-3E67C5C35AE8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î$ļiḍè">
                <a:extLst>
                  <a:ext uri="{FF2B5EF4-FFF2-40B4-BE49-F238E27FC236}">
                    <a16:creationId xmlns:a16="http://schemas.microsoft.com/office/drawing/2014/main" xmlns="" id="{B3CE2CBD-7893-4A6F-98FD-DBDE6F045F1A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iṩļïḓê">
                <a:extLst>
                  <a:ext uri="{FF2B5EF4-FFF2-40B4-BE49-F238E27FC236}">
                    <a16:creationId xmlns:a16="http://schemas.microsoft.com/office/drawing/2014/main" xmlns="" id="{AA0F56B6-9808-4657-90CB-B314860D3238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xmlns="" id="{8EBF9698-666F-4D1B-B9D5-C2990819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>
                <a:extLst>
                  <a:ext uri="{FF2B5EF4-FFF2-40B4-BE49-F238E27FC236}">
                    <a16:creationId xmlns:a16="http://schemas.microsoft.com/office/drawing/2014/main" xmlns="" id="{E26CFBD0-F0C7-478A-8E5A-6BCD6EC3B005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isľíḑè">
                <a:extLst>
                  <a:ext uri="{FF2B5EF4-FFF2-40B4-BE49-F238E27FC236}">
                    <a16:creationId xmlns:a16="http://schemas.microsoft.com/office/drawing/2014/main" xmlns="" id="{3E626D86-95AE-443C-9450-9640F1484F1D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视频媒体平台（芒果</a:t>
                </a:r>
                <a:r>
                  <a:rPr lang="en-US" altLang="zh-CN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TV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err="1" smtClean="0"/>
              <a:t>MediaCodec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</a:t>
              </a:r>
              <a:r>
                <a:rPr lang="zh-CN" altLang="en-US" sz="3200" dirty="0" smtClean="0"/>
                <a:t>的</a:t>
              </a:r>
              <a:r>
                <a:rPr lang="zh-CN" altLang="en-US" sz="3200" dirty="0"/>
                <a:t>编解码器</a:t>
              </a:r>
              <a:r>
                <a:rPr lang="zh-CN" altLang="en-US" sz="3200" dirty="0" smtClean="0"/>
                <a:t>来实现音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视频的</a:t>
              </a:r>
              <a:r>
                <a:rPr lang="zh-CN" altLang="en-US" sz="3200" dirty="0"/>
                <a:t>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</a:t>
              </a:r>
              <a:r>
                <a:rPr lang="zh-CN" altLang="en-US" sz="3200" dirty="0" smtClean="0"/>
                <a:t>一部分</a:t>
              </a:r>
              <a:endParaRPr lang="en-US" altLang="zh-CN" sz="3200" dirty="0" smtClean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</a:t>
              </a:r>
              <a:r>
                <a:rPr lang="zh-CN" altLang="en-US" sz="3200" dirty="0" smtClean="0"/>
                <a:t>版本</a:t>
              </a:r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 smtClean="0"/>
                <a:t>），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5.0, API21</a:t>
              </a:r>
              <a:r>
                <a:rPr lang="zh-CN" altLang="en-US" sz="3200" dirty="0"/>
                <a:t>，引入了“异步</a:t>
              </a:r>
              <a:r>
                <a:rPr lang="zh-CN" altLang="en-US" sz="3200" dirty="0" smtClean="0"/>
                <a:t>模式。</a:t>
              </a:r>
              <a:r>
                <a:rPr lang="en-US" altLang="zh-CN" sz="3200" dirty="0" smtClean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22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MediaCodec</a:t>
            </a:r>
            <a:r>
              <a:rPr lang="zh-CN" altLang="en-US" dirty="0" smtClean="0"/>
              <a:t>硬解是用的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解码吗？</a:t>
            </a:r>
            <a:endParaRPr lang="zh-CN" altLang="en-US" dirty="0"/>
          </a:p>
        </p:txBody>
      </p:sp>
      <p:sp>
        <p:nvSpPr>
          <p:cNvPr id="5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 smtClean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移动</a:t>
            </a:r>
            <a:r>
              <a:rPr lang="zh-CN" altLang="en-US" sz="2800" dirty="0"/>
              <a:t>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</a:t>
            </a:r>
            <a:r>
              <a:rPr lang="zh-CN" altLang="en-US" sz="2800" dirty="0" smtClean="0"/>
              <a:t>，不是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也不是</a:t>
            </a:r>
            <a:r>
              <a:rPr lang="en-US" altLang="zh-CN" sz="2800" dirty="0" smtClean="0"/>
              <a:t>CPU </a:t>
            </a:r>
          </a:p>
          <a:p>
            <a:pPr marL="0" indent="0" algn="just">
              <a:buNone/>
            </a:pP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b="1" u="sng" dirty="0" smtClean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指</a:t>
            </a:r>
            <a:r>
              <a:rPr lang="zh-CN" altLang="en-US" sz="2800" dirty="0"/>
              <a:t>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</a:t>
            </a:r>
            <a:r>
              <a:rPr lang="zh-CN" altLang="en-US" sz="2800" dirty="0" smtClean="0"/>
              <a:t>转交</a:t>
            </a: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dirty="0" smtClean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 indent="0" algn="just">
              <a:buNone/>
            </a:pPr>
            <a:endParaRPr lang="en-US" altLang="zh-CN" sz="28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，如果将视频解码 编码加入到</a:t>
            </a:r>
            <a:r>
              <a:rPr lang="en-US" altLang="zh-CN" sz="2800" dirty="0" err="1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0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 smtClean="0"/>
              <a:t>MediaPlayer</a:t>
            </a:r>
            <a:r>
              <a:rPr lang="zh-CN" altLang="en-US" sz="7200" dirty="0" smtClean="0"/>
              <a:t>播放架构</a:t>
            </a:r>
            <a:endParaRPr lang="zh-CN" altLang="en-US" sz="7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=new </a:t>
            </a:r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mediaplayer.setDataSource</a:t>
            </a:r>
            <a:r>
              <a:rPr lang="en-US" altLang="zh-CN" dirty="0" smtClean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96770" y="1384596"/>
            <a:ext cx="3600000" cy="773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课程演示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00117" y="62955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" y="4185175"/>
            <a:ext cx="9382125" cy="524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94" y="3684381"/>
            <a:ext cx="12027812" cy="5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49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音视频同步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19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694" y="138618"/>
            <a:ext cx="7514694" cy="137688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音视频同步解决方案</a:t>
            </a:r>
          </a:p>
        </p:txBody>
      </p:sp>
      <p:sp>
        <p:nvSpPr>
          <p:cNvPr id="7" name="圆角矩形">
            <a:extLst>
              <a:ext uri="{FF2B5EF4-FFF2-40B4-BE49-F238E27FC236}">
                <a16:creationId xmlns=""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视频为准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音视为准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视频画面每次循环不变，音频根据视频来 延迟或等待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951705"/>
            <a:chOff x="1839037" y="2862179"/>
            <a:chExt cx="19361314" cy="3918987"/>
          </a:xfrm>
        </p:grpSpPr>
        <p:sp>
          <p:nvSpPr>
            <p:cNvPr id="8" name="圆角矩形">
              <a:extLst>
                <a:ext uri="{FF2B5EF4-FFF2-40B4-BE49-F238E27FC236}">
                  <a16:creationId xmlns=""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36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以音频为准，视频与音频同步，音频只管播放，视频有超前和延后。如果超前放慢速度，</a:t>
              </a:r>
              <a:endPara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如果延后 减少视频播放等待时间，如果延后很严重，队列积累时间过长，这直接丢弃，进入最新解码帧</a:t>
              </a: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=""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05643" y="1002131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05643" y="887161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自定义时间为准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根据开始加载视频时间为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0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时间，后面的音频帧和视频帧依赖自定义时间进行同步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5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199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1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913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</a:t>
            </a:r>
            <a:r>
              <a:rPr lang="en-US" altLang="zh-CN" dirty="0" smtClean="0"/>
              <a:t>(</a:t>
            </a:r>
            <a:r>
              <a:rPr lang="zh-CN" altLang="en-US" dirty="0" smtClean="0"/>
              <a:t>就业前景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学员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中就职于全国各大公司。从事音视频相关产品开发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为什么要学习音视频（竞争力）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95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1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2G  3G  4G  5G</a:t>
            </a:r>
            <a:r>
              <a:rPr lang="zh-CN" altLang="en-US" dirty="0" smtClean="0"/>
              <a:t>的变革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2G</a:t>
              </a:r>
              <a:r>
                <a:rPr lang="zh-CN" altLang="en-US" sz="3600" dirty="0" smtClean="0"/>
                <a:t>的时候我们只能打电话聊天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3G</a:t>
              </a:r>
              <a:r>
                <a:rPr lang="zh-CN" altLang="en-US" sz="3600" dirty="0" smtClean="0"/>
                <a:t>到来 重塑人们沟通方式，诞生一系列巨头 腾讯  </a:t>
              </a:r>
              <a:r>
                <a:rPr lang="en-US" altLang="zh-CN" sz="3600" dirty="0" err="1" smtClean="0"/>
                <a:t>facebook</a:t>
              </a:r>
              <a:r>
                <a:rPr lang="en-US" altLang="zh-CN" sz="3600" dirty="0" smtClean="0"/>
                <a:t> </a:t>
              </a:r>
              <a:r>
                <a:rPr lang="zh-CN" altLang="en-US" sz="3600" dirty="0"/>
                <a:t>阿里巴巴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4G </a:t>
              </a:r>
              <a:r>
                <a:rPr lang="zh-CN" altLang="en-US" sz="3600" dirty="0" smtClean="0"/>
                <a:t>进入短视频时代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 smtClean="0"/>
                <a:t>诞生抖音 字节跳动</a:t>
              </a:r>
              <a:endParaRPr lang="zh-CN" altLang="en-US" sz="36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>
            <a:spLocks/>
          </p:cNvSpPr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</a:t>
            </a:r>
            <a:r>
              <a:rPr lang="zh-CN" altLang="en-US" sz="3600" dirty="0" smtClean="0"/>
              <a:t>声音</a:t>
            </a:r>
            <a:endParaRPr lang="en-US" altLang="zh-CN" sz="3600" dirty="0" smtClean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 smtClean="0"/>
              <a:t>……</a:t>
            </a:r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</a:t>
            </a:r>
            <a:r>
              <a:rPr lang="zh-CN" altLang="en-US" sz="3600" dirty="0" smtClean="0"/>
              <a:t>是音视频</a:t>
            </a:r>
            <a:r>
              <a:rPr lang="zh-CN" altLang="en-US" sz="3600" dirty="0"/>
              <a:t>时代为主。</a:t>
            </a:r>
          </a:p>
        </p:txBody>
      </p:sp>
    </p:spTree>
    <p:extLst>
      <p:ext uri="{BB962C8B-B14F-4D97-AF65-F5344CB8AC3E}">
        <p14:creationId xmlns:p14="http://schemas.microsoft.com/office/powerpoint/2010/main" val="129150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9111</TotalTime>
  <Words>3413</Words>
  <Application>Microsoft Office PowerPoint</Application>
  <PresentationFormat>自定义</PresentationFormat>
  <Paragraphs>412</Paragraphs>
  <Slides>67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6" baseType="lpstr">
      <vt:lpstr>Calibri</vt:lpstr>
      <vt:lpstr>Calibri Light</vt:lpstr>
      <vt:lpstr>Helvetica Neue Medium</vt:lpstr>
      <vt:lpstr>Menlo</vt:lpstr>
      <vt:lpstr>Noto Sans CJK SC Medium</vt:lpstr>
      <vt:lpstr>Source Han Sans CN Normal</vt:lpstr>
      <vt:lpstr>等线</vt:lpstr>
      <vt:lpstr>等线 Light</vt:lpstr>
      <vt:lpstr>方正姚体</vt:lpstr>
      <vt:lpstr>黑体</vt:lpstr>
      <vt:lpstr>思源黑体 CN Bold</vt:lpstr>
      <vt:lpstr>思源黑体 CN Medium</vt:lpstr>
      <vt:lpstr>思源黑体 CN Normal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讲师介绍</vt:lpstr>
      <vt:lpstr>报名咨询</vt:lpstr>
      <vt:lpstr>PowerPoint 演示文稿</vt:lpstr>
      <vt:lpstr>PowerPoint 演示文稿</vt:lpstr>
      <vt:lpstr>为什么要学习音视频(就业前景)</vt:lpstr>
      <vt:lpstr>为什么要学习音视频（竞争力）</vt:lpstr>
      <vt:lpstr>2G  3G  4G  5G的变革</vt:lpstr>
      <vt:lpstr>你为什么学习音视频学不好</vt:lpstr>
      <vt:lpstr>PowerPoint 演示文稿</vt:lpstr>
      <vt:lpstr>音视频面试的那些事</vt:lpstr>
      <vt:lpstr>什么是音视频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PowerPoint 演示文稿</vt:lpstr>
      <vt:lpstr>可不可以将每一帧保存到文件，音频再单独保存呢</vt:lpstr>
      <vt:lpstr>为什么视频需要编码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课程演示</vt:lpstr>
      <vt:lpstr>PowerPoint 演示文稿</vt:lpstr>
      <vt:lpstr>音视频同步解决方案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Windows 用户</cp:lastModifiedBy>
  <cp:revision>1984</cp:revision>
  <dcterms:created xsi:type="dcterms:W3CDTF">2014-06-24T08:28:00Z</dcterms:created>
  <dcterms:modified xsi:type="dcterms:W3CDTF">2020-12-03T14:57:37Z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